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76" r:id="rId5"/>
    <p:sldId id="277" r:id="rId6"/>
    <p:sldId id="274" r:id="rId7"/>
    <p:sldId id="278" r:id="rId8"/>
    <p:sldId id="279" r:id="rId9"/>
    <p:sldId id="280" r:id="rId10"/>
    <p:sldId id="281" r:id="rId11"/>
    <p:sldId id="282" r:id="rId12"/>
    <p:sldId id="283" r:id="rId13"/>
    <p:sldId id="286" r:id="rId14"/>
    <p:sldId id="285" r:id="rId15"/>
    <p:sldId id="288" r:id="rId16"/>
    <p:sldId id="29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693"/>
    <a:srgbClr val="05E52A"/>
    <a:srgbClr val="FEF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9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88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75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80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25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05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40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84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21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6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43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50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A789-594F-4B3A-93C9-A37A57A5A5A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5B1A-1606-482A-9B2E-C2C9262AA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50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332656"/>
            <a:ext cx="79928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traduction des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</a:t>
            </a:r>
            <a:r>
              <a:rPr lang="fr-FR" dirty="0" smtClean="0"/>
              <a:t>de 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(1714)  se prête-t-elle à la simplification ?</a:t>
            </a:r>
            <a:endParaRPr lang="fr-FR" dirty="0"/>
          </a:p>
        </p:txBody>
      </p:sp>
      <p:pic>
        <p:nvPicPr>
          <p:cNvPr id="1027" name="Picture 3" descr="C:\Users\Utilisateur\Desktop\Documents\JEANJEAN COURS\Projet LIBROS\Projet Service Historique Marine -Céline Le Gall\Corpus photographique ouvrages et ms SHM\Tabulae anatomicae Eustachii, Roma 1728\Tab. Anat. Eustachii (00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35" y="1085422"/>
            <a:ext cx="3779373" cy="56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44208" y="6030580"/>
            <a:ext cx="2629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B. Jeanjean,</a:t>
            </a:r>
          </a:p>
          <a:p>
            <a:pPr algn="ctr"/>
            <a:r>
              <a:rPr lang="fr-FR" sz="1400" i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Professeur de Latin à l’UBO, coordinateur du projet LIBROS</a:t>
            </a:r>
            <a:endParaRPr lang="fr-FR" sz="1400" i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ZoneTexte 2060"/>
          <p:cNvSpPr txBox="1"/>
          <p:nvPr/>
        </p:nvSpPr>
        <p:spPr>
          <a:xfrm>
            <a:off x="2995299" y="1128159"/>
            <a:ext cx="6020256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fr-FR" dirty="0" smtClean="0"/>
              <a:t>II. Le recours au </a:t>
            </a:r>
            <a:r>
              <a:rPr lang="fr-FR" dirty="0" err="1" smtClean="0"/>
              <a:t>lexicon</a:t>
            </a:r>
            <a:r>
              <a:rPr lang="fr-FR" dirty="0" smtClean="0"/>
              <a:t> (latin) de Stéphane </a:t>
            </a:r>
            <a:r>
              <a:rPr lang="fr-FR" dirty="0" err="1" smtClean="0"/>
              <a:t>Blancard</a:t>
            </a:r>
            <a:r>
              <a:rPr lang="fr-FR" dirty="0" smtClean="0"/>
              <a:t> (1754)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6" y="1228110"/>
            <a:ext cx="21050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67" y="1556790"/>
            <a:ext cx="6495488" cy="13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37" y="2874715"/>
            <a:ext cx="6033714" cy="379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5088638" y="1844824"/>
            <a:ext cx="11395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660232" y="1916832"/>
            <a:ext cx="172819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843808" y="1988840"/>
            <a:ext cx="1512168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269041" y="2201008"/>
            <a:ext cx="1338963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809118" y="2222273"/>
            <a:ext cx="149107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8172400" y="2492896"/>
            <a:ext cx="636851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049461" y="2636912"/>
            <a:ext cx="97892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3277052" y="3590803"/>
            <a:ext cx="79089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186753" y="4437112"/>
            <a:ext cx="13389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5" y="3656347"/>
            <a:ext cx="19145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0" y="4770772"/>
            <a:ext cx="1704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Connecteur droit 46"/>
          <p:cNvCxnSpPr/>
          <p:nvPr/>
        </p:nvCxnSpPr>
        <p:spPr>
          <a:xfrm>
            <a:off x="2843808" y="2564904"/>
            <a:ext cx="318425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96602" y="743102"/>
            <a:ext cx="79928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Respecter les connaissances et la terminologie médicales du XVIII</a:t>
            </a:r>
            <a:r>
              <a:rPr lang="fr-FR" baseline="30000" dirty="0"/>
              <a:t>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96602" y="47665"/>
            <a:ext cx="79928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</a:t>
            </a:r>
            <a:r>
              <a:rPr lang="fr-FR" dirty="0" smtClean="0"/>
              <a:t>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 smtClean="0">
                <a:solidFill>
                  <a:srgbClr val="FF0000"/>
                </a:solidFill>
              </a:rPr>
              <a:t>II. Quels principes de traduction retenir ?</a:t>
            </a:r>
            <a:endParaRPr lang="fr-FR" i="1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9887" y="790813"/>
            <a:ext cx="79928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L’utilisation des dictionnaires et lexiques médicaux du XVIII</a:t>
            </a:r>
            <a:r>
              <a:rPr lang="fr-FR" baseline="30000" dirty="0" smtClean="0"/>
              <a:t>e</a:t>
            </a:r>
            <a:r>
              <a:rPr lang="fr-FR" dirty="0" smtClean="0"/>
              <a:t> pour traduire les termes médicaux des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endParaRPr lang="fr-FR" dirty="0" smtClean="0"/>
          </a:p>
        </p:txBody>
      </p:sp>
      <p:sp>
        <p:nvSpPr>
          <p:cNvPr id="2061" name="ZoneTexte 2060"/>
          <p:cNvSpPr txBox="1"/>
          <p:nvPr/>
        </p:nvSpPr>
        <p:spPr>
          <a:xfrm>
            <a:off x="3043834" y="1592112"/>
            <a:ext cx="5825173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fr-FR" dirty="0" smtClean="0"/>
              <a:t>II. Le recours au </a:t>
            </a:r>
            <a:r>
              <a:rPr lang="fr-FR" dirty="0" err="1" smtClean="0"/>
              <a:t>lexicon</a:t>
            </a:r>
            <a:r>
              <a:rPr lang="fr-FR" dirty="0" smtClean="0"/>
              <a:t> (latin) de Stéphane </a:t>
            </a:r>
            <a:r>
              <a:rPr lang="fr-FR" dirty="0" err="1" smtClean="0"/>
              <a:t>Blancard</a:t>
            </a:r>
            <a:r>
              <a:rPr lang="fr-FR" dirty="0" smtClean="0"/>
              <a:t> (1754)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1050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9" y="4273061"/>
            <a:ext cx="19145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4" y="5387486"/>
            <a:ext cx="1704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712694" y="2317522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Sella turcica</a:t>
            </a:r>
            <a:endParaRPr lang="fr-FR" sz="1400"/>
          </a:p>
        </p:txBody>
      </p:sp>
      <p:sp>
        <p:nvSpPr>
          <p:cNvPr id="49" name="ZoneTexte 48"/>
          <p:cNvSpPr txBox="1"/>
          <p:nvPr/>
        </p:nvSpPr>
        <p:spPr>
          <a:xfrm>
            <a:off x="2712694" y="2628282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Os cribriforme</a:t>
            </a:r>
            <a:endParaRPr lang="fr-FR" sz="1400"/>
          </a:p>
        </p:txBody>
      </p:sp>
      <p:sp>
        <p:nvSpPr>
          <p:cNvPr id="50" name="ZoneTexte 49"/>
          <p:cNvSpPr txBox="1"/>
          <p:nvPr/>
        </p:nvSpPr>
        <p:spPr>
          <a:xfrm>
            <a:off x="2712694" y="326275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Processus cristatus</a:t>
            </a:r>
            <a:endParaRPr lang="fr-FR" sz="1400"/>
          </a:p>
        </p:txBody>
      </p:sp>
      <p:sp>
        <p:nvSpPr>
          <p:cNvPr id="52" name="ZoneTexte 51"/>
          <p:cNvSpPr txBox="1"/>
          <p:nvPr/>
        </p:nvSpPr>
        <p:spPr>
          <a:xfrm>
            <a:off x="2712694" y="2956598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Os cribrosum</a:t>
            </a:r>
            <a:endParaRPr lang="fr-FR" sz="1400"/>
          </a:p>
        </p:txBody>
      </p:sp>
      <p:sp>
        <p:nvSpPr>
          <p:cNvPr id="53" name="ZoneTexte 52"/>
          <p:cNvSpPr txBox="1"/>
          <p:nvPr/>
        </p:nvSpPr>
        <p:spPr>
          <a:xfrm>
            <a:off x="2712694" y="357052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Os cristatum</a:t>
            </a:r>
            <a:endParaRPr lang="fr-FR" sz="1400"/>
          </a:p>
        </p:txBody>
      </p:sp>
      <p:sp>
        <p:nvSpPr>
          <p:cNvPr id="54" name="ZoneTexte 53"/>
          <p:cNvSpPr txBox="1"/>
          <p:nvPr/>
        </p:nvSpPr>
        <p:spPr>
          <a:xfrm>
            <a:off x="2712694" y="389182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Processus papillares</a:t>
            </a:r>
            <a:endParaRPr lang="fr-FR" sz="1400"/>
          </a:p>
        </p:txBody>
      </p:sp>
      <p:sp>
        <p:nvSpPr>
          <p:cNvPr id="55" name="ZoneTexte 54"/>
          <p:cNvSpPr txBox="1"/>
          <p:nvPr/>
        </p:nvSpPr>
        <p:spPr>
          <a:xfrm>
            <a:off x="4728918" y="388213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= nervi olfacti</a:t>
            </a:r>
            <a:endParaRPr lang="fr-FR" sz="140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94" y="2327186"/>
            <a:ext cx="3590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60" y="2606345"/>
            <a:ext cx="4528194" cy="135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2553568" y="5386268"/>
            <a:ext cx="289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Os </a:t>
            </a:r>
            <a:r>
              <a:rPr lang="fr-FR" sz="1400" dirty="0" err="1" smtClean="0"/>
              <a:t>cribriforme</a:t>
            </a:r>
            <a:r>
              <a:rPr lang="fr-FR" sz="1400" dirty="0" smtClean="0"/>
              <a:t> = Os ethmoïde ?</a:t>
            </a:r>
            <a:endParaRPr lang="fr-FR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5593014" y="5380271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Os </a:t>
            </a:r>
            <a:r>
              <a:rPr lang="fr-FR" sz="1400" dirty="0" err="1" smtClean="0"/>
              <a:t>cribrosum</a:t>
            </a:r>
            <a:r>
              <a:rPr lang="fr-FR" sz="1400" dirty="0" smtClean="0"/>
              <a:t> = </a:t>
            </a:r>
            <a:r>
              <a:rPr lang="fr-FR" sz="1400" dirty="0"/>
              <a:t>Os ethmoïde ?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80" y="2628282"/>
            <a:ext cx="4425954" cy="12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5593014" y="5720909"/>
            <a:ext cx="203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Os </a:t>
            </a:r>
            <a:r>
              <a:rPr lang="fr-FR" sz="1400" dirty="0" err="1" smtClean="0"/>
              <a:t>cristatum</a:t>
            </a:r>
            <a:r>
              <a:rPr lang="fr-FR" sz="1400" dirty="0" smtClean="0"/>
              <a:t> = os crêté</a:t>
            </a:r>
            <a:endParaRPr lang="fr-FR" sz="1400" dirty="0"/>
          </a:p>
        </p:txBody>
      </p:sp>
      <p:sp>
        <p:nvSpPr>
          <p:cNvPr id="64" name="ZoneTexte 63"/>
          <p:cNvSpPr txBox="1"/>
          <p:nvPr/>
        </p:nvSpPr>
        <p:spPr>
          <a:xfrm>
            <a:off x="2568677" y="5694044"/>
            <a:ext cx="288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Processus </a:t>
            </a:r>
            <a:r>
              <a:rPr lang="fr-FR" sz="1400" dirty="0" err="1" smtClean="0"/>
              <a:t>cristatus</a:t>
            </a:r>
            <a:r>
              <a:rPr lang="fr-FR" sz="1400" dirty="0" smtClean="0"/>
              <a:t> = processus crêté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33842" y="32565"/>
            <a:ext cx="79928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</a:t>
            </a:r>
            <a:r>
              <a:rPr lang="fr-FR" dirty="0" smtClean="0"/>
              <a:t>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 smtClean="0">
                <a:solidFill>
                  <a:srgbClr val="FF0000"/>
                </a:solidFill>
              </a:rPr>
              <a:t>II. Quels principes de traduction retenir ?</a:t>
            </a:r>
            <a:endParaRPr lang="fr-FR" i="1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9" grpId="0"/>
      <p:bldP spid="50" grpId="0"/>
      <p:bldP spid="52" grpId="0"/>
      <p:bldP spid="53" grpId="0"/>
      <p:bldP spid="54" grpId="0"/>
      <p:bldP spid="55" grpId="0"/>
      <p:bldP spid="60" grpId="0"/>
      <p:bldP spid="61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ZoneTexte 2060"/>
          <p:cNvSpPr txBox="1"/>
          <p:nvPr/>
        </p:nvSpPr>
        <p:spPr>
          <a:xfrm>
            <a:off x="2918539" y="1514719"/>
            <a:ext cx="5594191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fr-FR" dirty="0" smtClean="0"/>
              <a:t>III. Le recours au dictionnaire français de </a:t>
            </a:r>
            <a:r>
              <a:rPr lang="fr-FR" dirty="0" err="1" smtClean="0"/>
              <a:t>Nysten</a:t>
            </a:r>
            <a:r>
              <a:rPr lang="fr-FR" dirty="0" smtClean="0"/>
              <a:t> (1810)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6" y="1916832"/>
            <a:ext cx="21050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5" y="4345069"/>
            <a:ext cx="19145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0" y="5459494"/>
            <a:ext cx="1704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2752090" y="2700290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Os cribriforme</a:t>
            </a:r>
            <a:endParaRPr lang="fr-FR" sz="1400"/>
          </a:p>
        </p:txBody>
      </p:sp>
      <p:sp>
        <p:nvSpPr>
          <p:cNvPr id="50" name="ZoneTexte 49"/>
          <p:cNvSpPr txBox="1"/>
          <p:nvPr/>
        </p:nvSpPr>
        <p:spPr>
          <a:xfrm>
            <a:off x="2752090" y="333476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Processus cristatus</a:t>
            </a:r>
            <a:endParaRPr lang="fr-FR" sz="1400"/>
          </a:p>
        </p:txBody>
      </p:sp>
      <p:sp>
        <p:nvSpPr>
          <p:cNvPr id="52" name="ZoneTexte 51"/>
          <p:cNvSpPr txBox="1"/>
          <p:nvPr/>
        </p:nvSpPr>
        <p:spPr>
          <a:xfrm>
            <a:off x="2752090" y="3028606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Os cribrosum</a:t>
            </a:r>
            <a:endParaRPr lang="fr-FR" sz="1400"/>
          </a:p>
        </p:txBody>
      </p:sp>
      <p:sp>
        <p:nvSpPr>
          <p:cNvPr id="53" name="ZoneTexte 52"/>
          <p:cNvSpPr txBox="1"/>
          <p:nvPr/>
        </p:nvSpPr>
        <p:spPr>
          <a:xfrm>
            <a:off x="2752090" y="364253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Os cristatum</a:t>
            </a:r>
            <a:endParaRPr lang="fr-FR" sz="1400"/>
          </a:p>
        </p:txBody>
      </p:sp>
      <p:sp>
        <p:nvSpPr>
          <p:cNvPr id="60" name="ZoneTexte 59"/>
          <p:cNvSpPr txBox="1"/>
          <p:nvPr/>
        </p:nvSpPr>
        <p:spPr>
          <a:xfrm>
            <a:off x="2592964" y="5458276"/>
            <a:ext cx="289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Os cribriforme = os cribriforme</a:t>
            </a:r>
            <a:endParaRPr lang="fr-FR" sz="1400"/>
          </a:p>
        </p:txBody>
      </p:sp>
      <p:sp>
        <p:nvSpPr>
          <p:cNvPr id="61" name="ZoneTexte 60"/>
          <p:cNvSpPr txBox="1"/>
          <p:nvPr/>
        </p:nvSpPr>
        <p:spPr>
          <a:xfrm>
            <a:off x="5632410" y="5452279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Os cribrosum = os cribleux</a:t>
            </a:r>
            <a:endParaRPr lang="fr-FR" sz="1400"/>
          </a:p>
        </p:txBody>
      </p:sp>
      <p:sp>
        <p:nvSpPr>
          <p:cNvPr id="63" name="ZoneTexte 62"/>
          <p:cNvSpPr txBox="1"/>
          <p:nvPr/>
        </p:nvSpPr>
        <p:spPr>
          <a:xfrm>
            <a:off x="5632410" y="5792917"/>
            <a:ext cx="203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Os cristatum = os crêté</a:t>
            </a:r>
            <a:endParaRPr lang="fr-FR" sz="1400"/>
          </a:p>
        </p:txBody>
      </p:sp>
      <p:sp>
        <p:nvSpPr>
          <p:cNvPr id="64" name="ZoneTexte 63"/>
          <p:cNvSpPr txBox="1"/>
          <p:nvPr/>
        </p:nvSpPr>
        <p:spPr>
          <a:xfrm>
            <a:off x="2608073" y="5766052"/>
            <a:ext cx="288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Processus cristatus = processus crêté</a:t>
            </a:r>
            <a:endParaRPr lang="fr-FR" sz="1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93" y="2157433"/>
            <a:ext cx="3194037" cy="25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60" y="3182494"/>
            <a:ext cx="3973314" cy="16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79887" y="790813"/>
            <a:ext cx="79928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L’utilisation des dictionnaires et lexiques médicaux du XVIII</a:t>
            </a:r>
            <a:r>
              <a:rPr lang="fr-FR" baseline="30000" dirty="0" smtClean="0"/>
              <a:t>e</a:t>
            </a:r>
            <a:r>
              <a:rPr lang="fr-FR" dirty="0" smtClean="0"/>
              <a:t> pour traduire les termes médicaux des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endParaRPr lang="fr-FR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533842" y="32565"/>
            <a:ext cx="79928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</a:t>
            </a:r>
            <a:r>
              <a:rPr lang="fr-FR" dirty="0" smtClean="0"/>
              <a:t>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 smtClean="0">
                <a:solidFill>
                  <a:srgbClr val="FF0000"/>
                </a:solidFill>
              </a:rPr>
              <a:t>II. Quels principes de traduction retenir ?</a:t>
            </a:r>
            <a:endParaRPr lang="fr-FR" i="1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6" y="1228110"/>
            <a:ext cx="21050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67" y="1556790"/>
            <a:ext cx="6495488" cy="13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5" y="3656347"/>
            <a:ext cx="19145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0" y="4770772"/>
            <a:ext cx="1704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596602" y="743102"/>
            <a:ext cx="79928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L’utilisation des dictionnaires et lexiques médicaux du XVIII</a:t>
            </a:r>
            <a:r>
              <a:rPr lang="fr-FR" baseline="30000" dirty="0" smtClean="0"/>
              <a:t>e</a:t>
            </a:r>
            <a:endParaRPr lang="fr-FR" dirty="0" smtClean="0"/>
          </a:p>
        </p:txBody>
      </p:sp>
      <p:sp>
        <p:nvSpPr>
          <p:cNvPr id="27" name="ZoneTexte 26"/>
          <p:cNvSpPr txBox="1"/>
          <p:nvPr/>
        </p:nvSpPr>
        <p:spPr>
          <a:xfrm>
            <a:off x="596602" y="47665"/>
            <a:ext cx="79928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</a:t>
            </a:r>
            <a:r>
              <a:rPr lang="fr-FR" dirty="0" smtClean="0"/>
              <a:t>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 smtClean="0">
                <a:solidFill>
                  <a:srgbClr val="FF0000"/>
                </a:solidFill>
              </a:rPr>
              <a:t>II. Quels principes de traduction retenir ?</a:t>
            </a:r>
            <a:endParaRPr lang="fr-FR" i="1" cap="small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57333" y="2914014"/>
            <a:ext cx="6495488" cy="2092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Traduction simplifiée :</a:t>
            </a:r>
          </a:p>
          <a:p>
            <a:r>
              <a:rPr lang="fr-FR" sz="1400" dirty="0" smtClean="0"/>
              <a:t>Les Figures 12 et 14 montrent </a:t>
            </a:r>
            <a:r>
              <a:rPr lang="fr-FR" sz="1400" u="sng" dirty="0" smtClean="0"/>
              <a:t>la selle turcique </a:t>
            </a:r>
            <a:r>
              <a:rPr lang="fr-FR" sz="1400" dirty="0" smtClean="0"/>
              <a:t>avec </a:t>
            </a:r>
            <a:r>
              <a:rPr lang="fr-FR" sz="1400" b="1" u="sng" dirty="0" smtClean="0"/>
              <a:t>l’os ethmoïde </a:t>
            </a:r>
            <a:r>
              <a:rPr lang="fr-FR" sz="1400" dirty="0" smtClean="0"/>
              <a:t>et le </a:t>
            </a:r>
            <a:r>
              <a:rPr lang="fr-FR" sz="1400" u="sng" dirty="0" smtClean="0"/>
              <a:t>processus terminé par une crête </a:t>
            </a:r>
            <a:r>
              <a:rPr lang="fr-FR" sz="1400" dirty="0" smtClean="0"/>
              <a:t>[</a:t>
            </a:r>
            <a:r>
              <a:rPr lang="fr-FR" sz="1400" dirty="0" err="1" smtClean="0"/>
              <a:t>crista</a:t>
            </a:r>
            <a:r>
              <a:rPr lang="fr-FR" sz="1400" dirty="0" smtClean="0"/>
              <a:t> </a:t>
            </a:r>
            <a:r>
              <a:rPr lang="fr-FR" sz="1400" dirty="0" err="1" smtClean="0"/>
              <a:t>galli</a:t>
            </a:r>
            <a:r>
              <a:rPr lang="fr-FR" sz="1400" dirty="0" smtClean="0"/>
              <a:t>]. Dans </a:t>
            </a:r>
            <a:r>
              <a:rPr lang="fr-FR" sz="1400" b="1" u="sng" dirty="0"/>
              <a:t>l’os ethmoïde </a:t>
            </a:r>
            <a:r>
              <a:rPr lang="fr-FR" sz="1400" dirty="0" smtClean="0"/>
              <a:t>on remarque des orifices par lesquels les </a:t>
            </a:r>
            <a:r>
              <a:rPr lang="fr-FR" sz="1400" u="sng" dirty="0" smtClean="0"/>
              <a:t>processus papillaires</a:t>
            </a:r>
            <a:r>
              <a:rPr lang="fr-FR" sz="1400" dirty="0" smtClean="0"/>
              <a:t>, ou </a:t>
            </a:r>
            <a:r>
              <a:rPr lang="fr-FR" sz="1400" u="sng" dirty="0" smtClean="0"/>
              <a:t>nerfs olfactifs</a:t>
            </a:r>
            <a:r>
              <a:rPr lang="fr-FR" sz="1400" dirty="0" smtClean="0"/>
              <a:t>, reçoivent un signal depuis les parties externes des narines et, de la même façon, le diffusent depuis leurs parties internes. Sur la Figure 12 l’</a:t>
            </a:r>
            <a:r>
              <a:rPr lang="fr-FR" sz="1400" u="sng" dirty="0" smtClean="0"/>
              <a:t>os </a:t>
            </a:r>
            <a:r>
              <a:rPr lang="fr-FR" sz="1400" dirty="0" smtClean="0"/>
              <a:t>apparaît </a:t>
            </a:r>
            <a:r>
              <a:rPr lang="fr-FR" sz="1400" u="sng" dirty="0" smtClean="0"/>
              <a:t>surmonté d’une crête</a:t>
            </a:r>
            <a:r>
              <a:rPr lang="fr-FR" sz="1400" dirty="0" smtClean="0"/>
              <a:t> au point de convergence 50.29 ; et les orifices de </a:t>
            </a:r>
            <a:r>
              <a:rPr lang="fr-FR" sz="1400" b="1" u="sng" dirty="0" smtClean="0"/>
              <a:t>l’os ethmoïde </a:t>
            </a:r>
            <a:r>
              <a:rPr lang="fr-FR" sz="1400" dirty="0" smtClean="0"/>
              <a:t>s’offrent aux yeux de part et d’autre sur la Figure 14.</a:t>
            </a:r>
          </a:p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399596" y="4851710"/>
            <a:ext cx="6495488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Traduction conforme au respect de la </a:t>
            </a:r>
            <a:r>
              <a:rPr lang="fr-FR" sz="1400" dirty="0">
                <a:solidFill>
                  <a:srgbClr val="00B050"/>
                </a:solidFill>
              </a:rPr>
              <a:t>terminologie </a:t>
            </a:r>
            <a:r>
              <a:rPr lang="fr-FR" sz="1400" dirty="0" smtClean="0">
                <a:solidFill>
                  <a:srgbClr val="00B050"/>
                </a:solidFill>
              </a:rPr>
              <a:t>du XVIII</a:t>
            </a:r>
            <a:r>
              <a:rPr lang="fr-FR" sz="1400" baseline="30000" dirty="0" smtClean="0">
                <a:solidFill>
                  <a:srgbClr val="00B050"/>
                </a:solidFill>
              </a:rPr>
              <a:t>e</a:t>
            </a:r>
            <a:r>
              <a:rPr lang="fr-FR" sz="1400" dirty="0" smtClean="0">
                <a:solidFill>
                  <a:srgbClr val="00B050"/>
                </a:solidFill>
              </a:rPr>
              <a:t> :</a:t>
            </a:r>
          </a:p>
          <a:p>
            <a:r>
              <a:rPr lang="fr-FR" sz="1400" dirty="0" smtClean="0"/>
              <a:t>Les Figures 12 et 14 montrent </a:t>
            </a:r>
            <a:r>
              <a:rPr lang="fr-FR" sz="1400" u="sng" dirty="0" smtClean="0"/>
              <a:t>la selle turcique </a:t>
            </a:r>
            <a:r>
              <a:rPr lang="fr-FR" sz="1400" dirty="0" smtClean="0"/>
              <a:t>avec </a:t>
            </a:r>
            <a:r>
              <a:rPr lang="fr-FR" sz="1400" b="1" u="sng" dirty="0" smtClean="0"/>
              <a:t>l’os en forme de crible </a:t>
            </a:r>
            <a:r>
              <a:rPr lang="fr-FR" sz="1400" dirty="0" smtClean="0"/>
              <a:t>et le </a:t>
            </a:r>
            <a:r>
              <a:rPr lang="fr-FR" sz="1400" u="sng" dirty="0" smtClean="0"/>
              <a:t>processus terminé par une crête </a:t>
            </a:r>
            <a:r>
              <a:rPr lang="fr-FR" sz="1400" dirty="0" smtClean="0"/>
              <a:t>[</a:t>
            </a:r>
            <a:r>
              <a:rPr lang="fr-FR" sz="1400" dirty="0" err="1" smtClean="0"/>
              <a:t>crista</a:t>
            </a:r>
            <a:r>
              <a:rPr lang="fr-FR" sz="1400" dirty="0" smtClean="0"/>
              <a:t> </a:t>
            </a:r>
            <a:r>
              <a:rPr lang="fr-FR" sz="1400" dirty="0" err="1" smtClean="0"/>
              <a:t>galli</a:t>
            </a:r>
            <a:r>
              <a:rPr lang="fr-FR" sz="1400" dirty="0" smtClean="0"/>
              <a:t>]. Dans </a:t>
            </a:r>
            <a:r>
              <a:rPr lang="fr-FR" sz="1400" b="1" u="sng" dirty="0"/>
              <a:t>l’os </a:t>
            </a:r>
            <a:r>
              <a:rPr lang="fr-FR" sz="1400" b="1" u="sng" dirty="0" smtClean="0"/>
              <a:t>en </a:t>
            </a:r>
            <a:r>
              <a:rPr lang="fr-FR" sz="1400" b="1" u="sng" dirty="0"/>
              <a:t>forme de crible</a:t>
            </a:r>
            <a:r>
              <a:rPr lang="fr-FR" sz="1400" b="1" dirty="0"/>
              <a:t> </a:t>
            </a:r>
            <a:r>
              <a:rPr lang="fr-FR" sz="1400" dirty="0" smtClean="0"/>
              <a:t>on remarque des orifices par lesquels les </a:t>
            </a:r>
            <a:r>
              <a:rPr lang="fr-FR" sz="1400" u="sng" dirty="0" smtClean="0"/>
              <a:t>processus papillaires</a:t>
            </a:r>
            <a:r>
              <a:rPr lang="fr-FR" sz="1400" dirty="0" smtClean="0"/>
              <a:t>, ou </a:t>
            </a:r>
            <a:r>
              <a:rPr lang="fr-FR" sz="1400" u="sng" dirty="0" smtClean="0"/>
              <a:t>nerfs olfactifs</a:t>
            </a:r>
            <a:r>
              <a:rPr lang="fr-FR" sz="1400" dirty="0" smtClean="0"/>
              <a:t>, reçoivent un signal depuis les parties externes des narines et, de la même façon, le diffusent depuis leurs parties internes. Sur la Figure 12 </a:t>
            </a:r>
            <a:r>
              <a:rPr lang="fr-FR" sz="1400" dirty="0"/>
              <a:t>l’</a:t>
            </a:r>
            <a:r>
              <a:rPr lang="fr-FR" sz="1400" u="sng" dirty="0"/>
              <a:t>os </a:t>
            </a:r>
            <a:r>
              <a:rPr lang="fr-FR" sz="1400" dirty="0"/>
              <a:t>apparaît </a:t>
            </a:r>
            <a:r>
              <a:rPr lang="fr-FR" sz="1400" u="sng" dirty="0" smtClean="0"/>
              <a:t>surmonté d’une crête</a:t>
            </a:r>
            <a:r>
              <a:rPr lang="fr-FR" sz="1400" dirty="0" smtClean="0"/>
              <a:t> au point de convergence 50.29 ; et les orifices de </a:t>
            </a:r>
            <a:r>
              <a:rPr lang="fr-FR" sz="1400" b="1" u="sng" dirty="0" smtClean="0"/>
              <a:t>l’os </a:t>
            </a:r>
            <a:r>
              <a:rPr lang="fr-FR" sz="1400" b="1" u="sng" dirty="0" err="1" smtClean="0"/>
              <a:t>cribleux</a:t>
            </a:r>
            <a:r>
              <a:rPr lang="fr-FR" sz="1400" b="1" u="sng" dirty="0" smtClean="0"/>
              <a:t> </a:t>
            </a:r>
            <a:r>
              <a:rPr lang="fr-FR" sz="1400" dirty="0" smtClean="0"/>
              <a:t>s’offrent aux yeux de part et d’autre sur la Figure 14.</a:t>
            </a:r>
          </a:p>
        </p:txBody>
      </p:sp>
    </p:spTree>
    <p:extLst>
      <p:ext uri="{BB962C8B-B14F-4D97-AF65-F5344CB8AC3E}">
        <p14:creationId xmlns:p14="http://schemas.microsoft.com/office/powerpoint/2010/main" val="18247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2" y="1106577"/>
            <a:ext cx="5524298" cy="5725704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4233"/>
              </p:ext>
            </p:extLst>
          </p:nvPr>
        </p:nvGraphicFramePr>
        <p:xfrm>
          <a:off x="755577" y="1132295"/>
          <a:ext cx="8064896" cy="5699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8900">
                  <a:extLst>
                    <a:ext uri="{9D8B030D-6E8A-4147-A177-3AD203B41FA5}">
                      <a16:colId xmlns:a16="http://schemas.microsoft.com/office/drawing/2014/main" val="3635910999"/>
                    </a:ext>
                  </a:extLst>
                </a:gridCol>
                <a:gridCol w="4815996">
                  <a:extLst>
                    <a:ext uri="{9D8B030D-6E8A-4147-A177-3AD203B41FA5}">
                      <a16:colId xmlns:a16="http://schemas.microsoft.com/office/drawing/2014/main" val="1645446393"/>
                    </a:ext>
                  </a:extLst>
                </a:gridCol>
              </a:tblGrid>
              <a:tr h="569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FRANCISCI SOLDATI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cap="all" dirty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fr-FR" sz="1100" cap="all" dirty="0" err="1">
                          <a:solidFill>
                            <a:schemeClr val="tx1"/>
                          </a:solidFill>
                          <a:effectLst/>
                        </a:rPr>
                        <a:t>laudem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cap="all" dirty="0" err="1">
                          <a:solidFill>
                            <a:schemeClr val="tx1"/>
                          </a:solidFill>
                          <a:effectLst/>
                        </a:rPr>
                        <a:t>Illustrissimi</a:t>
                      </a:r>
                      <a:r>
                        <a:rPr lang="fr-FR" sz="1100" cap="all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fr-FR" sz="1100" cap="all" dirty="0" err="1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fr-FR" sz="1100" cap="all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cap="all" dirty="0" err="1">
                          <a:solidFill>
                            <a:schemeClr val="tx1"/>
                          </a:solidFill>
                          <a:effectLst/>
                        </a:rPr>
                        <a:t>Reverendissimi</a:t>
                      </a:r>
                      <a:r>
                        <a:rPr lang="fr-FR" sz="1100" cap="all" dirty="0">
                          <a:solidFill>
                            <a:schemeClr val="tx1"/>
                          </a:solidFill>
                          <a:effectLst/>
                        </a:rPr>
                        <a:t>  PRAESULIS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cap="all" dirty="0">
                          <a:solidFill>
                            <a:schemeClr val="tx1"/>
                          </a:solidFill>
                          <a:effectLst/>
                        </a:rPr>
                        <a:t>Jo. </a:t>
                      </a:r>
                      <a:r>
                        <a:rPr lang="fr-FR" sz="1100" cap="all" dirty="0" err="1">
                          <a:solidFill>
                            <a:schemeClr val="tx1"/>
                          </a:solidFill>
                          <a:effectLst/>
                        </a:rPr>
                        <a:t>Mariae</a:t>
                      </a:r>
                      <a:r>
                        <a:rPr lang="fr-FR" sz="1100" cap="all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cap="all" dirty="0" err="1">
                          <a:solidFill>
                            <a:schemeClr val="tx1"/>
                          </a:solidFill>
                          <a:effectLst/>
                        </a:rPr>
                        <a:t>lancisii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Praeceptoris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sui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cap="all" dirty="0" err="1">
                          <a:solidFill>
                            <a:schemeClr val="tx1"/>
                          </a:solidFill>
                          <a:effectLst/>
                        </a:rPr>
                        <a:t>Epigramma</a:t>
                      </a:r>
                      <a:r>
                        <a:rPr lang="fr-FR" sz="1100" cap="all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Humano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abstrusam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scrutatus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corpore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molem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Eustachius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magno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proximus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Hippocrati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Abdita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recludit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penetralia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pandit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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altis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Pressa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olim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tenebris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digerit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Tabulas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Has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tamen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immiti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mersere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obliuia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fato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Ac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tanta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superat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nil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nisi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clade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Donec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inoccidui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pepulit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lux SIDERIS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umbras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Artis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Apollineae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commiserata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uicem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Gratia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sed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mutis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constet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cum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parua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figuris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Est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operi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tandem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reddita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uis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animae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Scilicet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ut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doceant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uiuaque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ut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uoce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loquantur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Lancisius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meritam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contulit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unus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opem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Eustachii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hinc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Tabulis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cum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plurima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debeat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Orbis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Lancisio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Tabulas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debet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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Eustachium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2" marR="49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EPIGRAMME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A LA LOUANGE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DU TRES ILLUSTRE ET TRES RESPECTABLE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PROFESSEUR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GIOVANNI-MARIA LANCISI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Son Maître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PAR FRANCESCO SOLDATI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Ayant observé la masse cachée du corps humain,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Eustache, dans une très grande proximité avec le grand Hippocrate,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Découvre ce qui échappait aux regards, met au jour ce qui était profondément enfoui, et, ce qui jadis était recouvert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par d’épaisses ténèbres, il le classe dans ses Planches.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Cependant celles-ci furent par un sort cruel plongées dans l’oubli.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Rien ne survit à un tel désastre, si ce n’est la douleur.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Jusqu’à ce qu’enfin la lumière de l’astre inextinguible eût chassé les ombres,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Après s’être prise de pitié pour l’art d’Apollon.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Mais alors que peu de charme réside dans ces figures muettes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La force de la vie a enfin été rendue à l’ouvrage.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De fait pour qu’elles instruisent et parlent de vive voix,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Lancisi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a apporté à lui seul l’aide qu’elles méritaient.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C’est pourquoi, alors que le Monde doit beaucoup aux Planches d’Eustache,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il doit à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</a:rPr>
                        <a:t>Lancisi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 et les Planches, et Eustache.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62" marR="4956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39689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96602" y="743102"/>
            <a:ext cx="79928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respect de la sociabilité des savants au XVIII</a:t>
            </a:r>
            <a:r>
              <a:rPr lang="fr-FR" baseline="30000" dirty="0" smtClean="0"/>
              <a:t>e</a:t>
            </a:r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596602" y="47665"/>
            <a:ext cx="79928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</a:t>
            </a:r>
            <a:r>
              <a:rPr lang="fr-FR" dirty="0" smtClean="0"/>
              <a:t>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 smtClean="0">
                <a:solidFill>
                  <a:srgbClr val="FF0000"/>
                </a:solidFill>
              </a:rPr>
              <a:t>II. Quels principes de traduction retenir ?</a:t>
            </a:r>
            <a:endParaRPr lang="fr-FR" i="1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2" y="1106577"/>
            <a:ext cx="5524298" cy="5725704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792218"/>
              </p:ext>
            </p:extLst>
          </p:nvPr>
        </p:nvGraphicFramePr>
        <p:xfrm>
          <a:off x="126871" y="1106577"/>
          <a:ext cx="4661153" cy="5725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1153">
                  <a:extLst>
                    <a:ext uri="{9D8B030D-6E8A-4147-A177-3AD203B41FA5}">
                      <a16:colId xmlns:a16="http://schemas.microsoft.com/office/drawing/2014/main" val="2137991825"/>
                    </a:ext>
                  </a:extLst>
                </a:gridCol>
              </a:tblGrid>
              <a:tr h="5725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EPIGRAMME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Ayant observé la masse cachée du corps humain,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Eustache, dans une très grande proximité avec le grand Hippocrate,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Découvre ce qui échappait aux regards, met au jour ce qui était profondément enfoui, et, ce qui jadis était recouvert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par d’épaisses ténèbres, il le classe dans ses Planches.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Cependant celles-ci furent par un sort cruel plongées dans l’oubli.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Rien ne survit à un tel désastre, si ce n’est la douleur.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Jusqu’à ce qu’enfin la lumière de l’astre inextinguible eût chassé les ombres,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Après s’être prise de pitié pour l’art d’Apollon.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Mais alors que peu de charme réside dans ces figures muettes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La force de la vie a enfin été rendue à l’ouvrage.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De fait pour qu’elles instruisent et parlent de vive voix,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err="1">
                          <a:solidFill>
                            <a:schemeClr val="tx1"/>
                          </a:solidFill>
                          <a:effectLst/>
                        </a:rPr>
                        <a:t>Lancisi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 a apporté à lui seul l’aide qu’elles méritaient.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C’est pourquoi, alors que le Monde doit beaucoup aux Planches d’Eustache,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il doit à </a:t>
                      </a:r>
                      <a:r>
                        <a:rPr lang="fr-FR" sz="1100" b="0" dirty="0" err="1">
                          <a:solidFill>
                            <a:schemeClr val="tx1"/>
                          </a:solidFill>
                          <a:effectLst/>
                        </a:rPr>
                        <a:t>Lancisi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 et les Planches, et Eustache.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14953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18005"/>
              </p:ext>
            </p:extLst>
          </p:nvPr>
        </p:nvGraphicFramePr>
        <p:xfrm>
          <a:off x="4834359" y="1106577"/>
          <a:ext cx="4130129" cy="5725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129">
                  <a:extLst>
                    <a:ext uri="{9D8B030D-6E8A-4147-A177-3AD203B41FA5}">
                      <a16:colId xmlns:a16="http://schemas.microsoft.com/office/drawing/2014/main" val="780017391"/>
                    </a:ext>
                  </a:extLst>
                </a:gridCol>
              </a:tblGrid>
              <a:tr h="5725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</a:rPr>
                        <a:t>Après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qu’il a scruté au fond du corps humain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La masse qui s’y cache,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D’Hippocrate le grand reprenant le chemin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En bon disciple Eustache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Dans ses Planches dévoile et découvre les traits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De mille vérités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Que d’épaisses ténèbres jusque-là couvraient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D’un pan d’obscurité.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Ces Planches cependant, par un sort odieux,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Dans l’oubli s’abîmèrent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Et rien ne subsista de ce naufrage affreux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Qu’une douleur amère.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Mais un jour la lumière éternelle de l’ASTRE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Chassa les ombres au loin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Car l’art apollinien lésé par ce désastre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Avait perdu son bien.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Or, seules, ces figures demeuraient muettes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Et d’un faible intérêt ;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Mais on leur donne vie, elles dressent la tête,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peuvent enfin parler !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Pour donner leur leçon d’une voix haute et sûre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Elles avaient besoin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Que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effectLst/>
                        </a:rPr>
                        <a:t>Lancisi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 sût seul leur apporter, bien sûr,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Et son aide et ses soins.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Eustache a bien rendu service au Monde entier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En dessinant ses Planches,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 err="1">
                          <a:solidFill>
                            <a:schemeClr val="tx1"/>
                          </a:solidFill>
                          <a:effectLst/>
                        </a:rPr>
                        <a:t>Lancisi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 à son tour a su nous gratifier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Et des Planches et d’Eustache.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62" marR="377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79293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96602" y="743102"/>
            <a:ext cx="79928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respect de la sociabilité des savants au XVIII</a:t>
            </a:r>
            <a:r>
              <a:rPr lang="fr-FR" baseline="30000" dirty="0" smtClean="0"/>
              <a:t>e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96602" y="47665"/>
            <a:ext cx="79928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</a:t>
            </a:r>
            <a:r>
              <a:rPr lang="fr-FR" dirty="0" smtClean="0"/>
              <a:t>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 smtClean="0">
                <a:solidFill>
                  <a:srgbClr val="FF0000"/>
                </a:solidFill>
              </a:rPr>
              <a:t>II. Quels principes de traduction retenir ?</a:t>
            </a:r>
            <a:endParaRPr lang="fr-FR" i="1" cap="small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01460"/>
              </p:ext>
            </p:extLst>
          </p:nvPr>
        </p:nvGraphicFramePr>
        <p:xfrm>
          <a:off x="4834359" y="1110063"/>
          <a:ext cx="4130129" cy="5725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129">
                  <a:extLst>
                    <a:ext uri="{9D8B030D-6E8A-4147-A177-3AD203B41FA5}">
                      <a16:colId xmlns:a16="http://schemas.microsoft.com/office/drawing/2014/main" val="780017391"/>
                    </a:ext>
                  </a:extLst>
                </a:gridCol>
              </a:tblGrid>
              <a:tr h="5725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</a:rPr>
                        <a:t>Après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qu’il a scruté au fond du corps humain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La masse qui s’y cache,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D’Hippocrate le grand reprenant le chemin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En bon disciple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Eustache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Dans ses Planches dévoile et découvre </a:t>
                      </a: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les traits</a:t>
                      </a:r>
                      <a:endParaRPr lang="fr-FR" sz="10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De mille vérités</a:t>
                      </a:r>
                      <a:endParaRPr lang="fr-FR" sz="10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Que d’épaisses ténèbres jusque-là couvraient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D’un pan d’obscurité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Ces Planches cependant, par un sort </a:t>
                      </a: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odieux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Dans l’oubli s’abîmèrent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Et rien ne subsista de ce naufrage affreux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Qu’une douleur amère.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Mais un jour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la lumière </a:t>
                      </a: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éternelle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 de l’ASTRE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Chassa les ombres au loin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Car l’art apollinien lésé par ce désastre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Avait perdu son bien.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Or, seules, ces figures demeuraient muettes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Et d’un faible intérêt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;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Mais on leur donne vie, elles dressent la tête,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peuvent enfin parler !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Pour donner leur leçon d’une voix haute et sûre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Elles avaient besoin</a:t>
                      </a:r>
                      <a:endParaRPr lang="fr-FR" sz="10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Que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effectLst/>
                        </a:rPr>
                        <a:t>Lancisi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 sût seul leur apporter, bien sûr,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Et son aide et ses soins.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Eustache a bien rendu service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au Monde entier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En dessinant ses Planches,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 err="1">
                          <a:solidFill>
                            <a:srgbClr val="00B050"/>
                          </a:solidFill>
                          <a:effectLst/>
                        </a:rPr>
                        <a:t>Lancisi</a:t>
                      </a: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 à son tour a su nous gratifier</a:t>
                      </a:r>
                      <a:endParaRPr lang="fr-FR" sz="10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Et des Planches et d’Eustache.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62" marR="377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79293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1014"/>
              </p:ext>
            </p:extLst>
          </p:nvPr>
        </p:nvGraphicFramePr>
        <p:xfrm>
          <a:off x="4851010" y="1097234"/>
          <a:ext cx="4130129" cy="5725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129">
                  <a:extLst>
                    <a:ext uri="{9D8B030D-6E8A-4147-A177-3AD203B41FA5}">
                      <a16:colId xmlns:a16="http://schemas.microsoft.com/office/drawing/2014/main" val="780017391"/>
                    </a:ext>
                  </a:extLst>
                </a:gridCol>
              </a:tblGrid>
              <a:tr h="5725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</a:rPr>
                        <a:t>Après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qu’il a scruté au fond du corps humain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La masse qui s’y cache,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D’Hippocrate le grand </a:t>
                      </a:r>
                      <a:r>
                        <a:rPr lang="fr-FR" sz="1050" b="0" dirty="0">
                          <a:solidFill>
                            <a:srgbClr val="FF0000"/>
                          </a:solidFill>
                          <a:effectLst/>
                        </a:rPr>
                        <a:t>reprenant le chemin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En bon disciple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Eustache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Dans ses Planches dévoile et découvre </a:t>
                      </a: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les traits</a:t>
                      </a:r>
                      <a:endParaRPr lang="fr-FR" sz="10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De mille vérités</a:t>
                      </a:r>
                      <a:endParaRPr lang="fr-FR" sz="10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Que d’épaisses ténèbres jusque-là couvraient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D’un pan d’obscurité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Ces Planches cependant, par un sort </a:t>
                      </a: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odieux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Dans l’oubli s’abîmèrent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Et rien ne subsista de ce naufrage </a:t>
                      </a:r>
                      <a:r>
                        <a:rPr lang="fr-FR" sz="1050" b="0" dirty="0">
                          <a:solidFill>
                            <a:srgbClr val="FF0000"/>
                          </a:solidFill>
                          <a:effectLst/>
                        </a:rPr>
                        <a:t>affreux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Qu’une douleur </a:t>
                      </a:r>
                      <a:r>
                        <a:rPr lang="fr-FR" sz="1050" b="0" dirty="0">
                          <a:solidFill>
                            <a:srgbClr val="FF0000"/>
                          </a:solidFill>
                          <a:effectLst/>
                        </a:rPr>
                        <a:t>amère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Mais un jour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la lumière </a:t>
                      </a: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éternelle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 de l’ASTRE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Chassa les ombres au loin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Car l’art apollinien </a:t>
                      </a:r>
                      <a:r>
                        <a:rPr lang="fr-FR" sz="1050" b="0" dirty="0">
                          <a:solidFill>
                            <a:srgbClr val="FF0000"/>
                          </a:solidFill>
                          <a:effectLst/>
                        </a:rPr>
                        <a:t>lésé par ce désastre</a:t>
                      </a:r>
                      <a:endParaRPr lang="fr-FR" sz="10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FF0000"/>
                          </a:solidFill>
                          <a:effectLst/>
                        </a:rPr>
                        <a:t>Avait perdu son bien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Or, seules, ces figures demeuraient muettes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Et d’un faible intérêt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;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Mais on leur donne vie, </a:t>
                      </a:r>
                      <a:r>
                        <a:rPr lang="fr-FR" sz="1050" b="0" dirty="0">
                          <a:solidFill>
                            <a:srgbClr val="FF0000"/>
                          </a:solidFill>
                          <a:effectLst/>
                        </a:rPr>
                        <a:t>elles dressent la tête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FF0000"/>
                          </a:solidFill>
                          <a:effectLst/>
                        </a:rPr>
                        <a:t>peuvent enfin parler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!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Pour donner leur leçon d’une voix haute et sûre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Elles avaient besoin</a:t>
                      </a:r>
                      <a:endParaRPr lang="fr-FR" sz="10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Que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effectLst/>
                        </a:rPr>
                        <a:t>Lancisi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 sût seul leur apporter</a:t>
                      </a:r>
                      <a:r>
                        <a:rPr lang="fr-FR" sz="1050" b="0" dirty="0">
                          <a:solidFill>
                            <a:srgbClr val="FF0000"/>
                          </a:solidFill>
                          <a:effectLst/>
                        </a:rPr>
                        <a:t>, bien sûr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Et son aide </a:t>
                      </a:r>
                      <a:r>
                        <a:rPr lang="fr-FR" sz="1050" b="0" dirty="0">
                          <a:solidFill>
                            <a:srgbClr val="FF0000"/>
                          </a:solidFill>
                          <a:effectLst/>
                        </a:rPr>
                        <a:t>et ses soins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Eustache a bien rendu service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au Monde entier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rgbClr val="FF0000"/>
                          </a:solidFill>
                          <a:effectLst/>
                        </a:rPr>
                        <a:t>En dessinant 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ses Planches,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 err="1">
                          <a:solidFill>
                            <a:srgbClr val="00B050"/>
                          </a:solidFill>
                          <a:effectLst/>
                        </a:rPr>
                        <a:t>Lancisi</a:t>
                      </a:r>
                      <a:r>
                        <a:rPr lang="fr-FR" sz="1050" b="0" dirty="0">
                          <a:solidFill>
                            <a:srgbClr val="00B050"/>
                          </a:solidFill>
                          <a:effectLst/>
                        </a:rPr>
                        <a:t> à son tour a su nous gratifier</a:t>
                      </a:r>
                      <a:endParaRPr lang="fr-FR" sz="1000" b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Et des Planches et d’Eustache.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62" marR="377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79293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11404"/>
              </p:ext>
            </p:extLst>
          </p:nvPr>
        </p:nvGraphicFramePr>
        <p:xfrm>
          <a:off x="126870" y="1097234"/>
          <a:ext cx="4661153" cy="5725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1153">
                  <a:extLst>
                    <a:ext uri="{9D8B030D-6E8A-4147-A177-3AD203B41FA5}">
                      <a16:colId xmlns:a16="http://schemas.microsoft.com/office/drawing/2014/main" val="2137991825"/>
                    </a:ext>
                  </a:extLst>
                </a:gridCol>
              </a:tblGrid>
              <a:tr h="5725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EPIGRAMME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Ayant observé la masse cachée du corps humain,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Eustache, dans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une très grande proximité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avec le grand Hippocrate,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Découvre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ce qui échappait aux regards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, met au jour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ce qui était profondément enfoui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, et, ce qui jadis était recouvert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par d’épaisses ténèbres, il le classe dans ses Planches.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Cependant celles-ci furent par un sort cruel plongées dans l’oubli.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Rien ne survit à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un tel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désastre, si ce n’est la douleur.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Jusqu’à ce qu’enfin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la lumière de l’astre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inextinguible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 eût chassé les ombres,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Après s’être prise de pitié pour l’art d’Apollon.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Mais alors que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peu de charme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réside dans ces figures muettes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La force de la vie a enfin été rendue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à l’ouvrage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De fait pour qu’elles instruisent et parlent de vive voix,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err="1">
                          <a:solidFill>
                            <a:schemeClr val="tx1"/>
                          </a:solidFill>
                          <a:effectLst/>
                        </a:rPr>
                        <a:t>Lancisi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 a apporté à lui seul l’aide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qu’elles méritaient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C’est pourquoi, alors que le Monde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doit beaucoup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aux Planches d’Eustache,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il doit à </a:t>
                      </a:r>
                      <a:r>
                        <a:rPr lang="fr-FR" sz="1100" b="0" dirty="0" err="1">
                          <a:solidFill>
                            <a:srgbClr val="00B050"/>
                          </a:solidFill>
                          <a:effectLst/>
                        </a:rPr>
                        <a:t>Lancisi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et les Planches, et Eustache.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14953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93886"/>
              </p:ext>
            </p:extLst>
          </p:nvPr>
        </p:nvGraphicFramePr>
        <p:xfrm>
          <a:off x="143521" y="1087891"/>
          <a:ext cx="4661153" cy="5725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1153">
                  <a:extLst>
                    <a:ext uri="{9D8B030D-6E8A-4147-A177-3AD203B41FA5}">
                      <a16:colId xmlns:a16="http://schemas.microsoft.com/office/drawing/2014/main" val="2137991825"/>
                    </a:ext>
                  </a:extLst>
                </a:gridCol>
              </a:tblGrid>
              <a:tr h="5725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EPIGRAMME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Ayant observé la masse cachée du corps humain,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Eustache, dans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une très grande proximité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avec le grand Hippocrate,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Découvre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ce qui échappait aux regards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, met au jour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ce qui était profondément enfoui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, et, ce qui jadis était recouvert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par d’épaisses ténèbres, </a:t>
                      </a:r>
                      <a:r>
                        <a:rPr lang="fr-FR" sz="1100" b="0" dirty="0">
                          <a:solidFill>
                            <a:srgbClr val="FF0000"/>
                          </a:solidFill>
                          <a:effectLst/>
                        </a:rPr>
                        <a:t>il le classe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dans ses Planches.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Cependant celles-ci furent par un sort cruel plongées dans l’oubli.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Rien ne survit à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un tel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désastre, si ce n’est la douleur.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Jusqu’à ce qu’enfin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la lumière de l’astre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inextinguible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 eût chassé les ombres,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Après s’être prise de pitié pour l’art d’Apollon.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Mais alors que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peu de charme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réside dans ces figures muettes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La force de la vie a enfin été rendue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à l’ouvrage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De fait pour qu’elles instruisent et parlent de vive voix,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 err="1">
                          <a:solidFill>
                            <a:schemeClr val="tx1"/>
                          </a:solidFill>
                          <a:effectLst/>
                        </a:rPr>
                        <a:t>Lancisi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 a apporté à lui seul l’aide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qu’elles méritaient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C’est pourquoi, alors que le Monde 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doit beaucoup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aux Planches d’Eustache,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il doit à </a:t>
                      </a:r>
                      <a:r>
                        <a:rPr lang="fr-FR" sz="1100" b="0" dirty="0" err="1">
                          <a:solidFill>
                            <a:srgbClr val="00B050"/>
                          </a:solidFill>
                          <a:effectLst/>
                        </a:rPr>
                        <a:t>Lancisi</a:t>
                      </a:r>
                      <a:r>
                        <a:rPr lang="fr-FR" sz="1100" b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</a:rPr>
                        <a:t>et les Planches, et Eustache.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7" marR="5286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14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7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4567"/>
            <a:ext cx="3960440" cy="595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12" y="820572"/>
            <a:ext cx="3949796" cy="593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83470" y="833737"/>
            <a:ext cx="64807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NON !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15531" y="3687953"/>
            <a:ext cx="64807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OUI…</a:t>
            </a:r>
            <a:endParaRPr lang="fr-FR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406180" y="125382"/>
            <a:ext cx="77768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 traduction des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/>
              <a:t>Eustachii</a:t>
            </a:r>
            <a:r>
              <a:rPr lang="fr-FR" i="1" dirty="0"/>
              <a:t> </a:t>
            </a:r>
            <a:r>
              <a:rPr lang="fr-FR" dirty="0"/>
              <a:t>de Giovanni-Maria </a:t>
            </a:r>
            <a:r>
              <a:rPr lang="fr-FR" dirty="0" err="1"/>
              <a:t>Lancisi</a:t>
            </a:r>
            <a:r>
              <a:rPr lang="fr-FR" dirty="0"/>
              <a:t> (1714)  se prête-t-elle à la simplification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59547" y="1265784"/>
            <a:ext cx="619268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- Le </a:t>
            </a:r>
            <a:r>
              <a:rPr lang="fr-FR" dirty="0"/>
              <a:t>respect des connaissances médicales du </a:t>
            </a:r>
            <a:r>
              <a:rPr lang="fr-FR" dirty="0" smtClean="0"/>
              <a:t>XVIII</a:t>
            </a:r>
            <a:r>
              <a:rPr lang="fr-FR" baseline="30000" dirty="0" smtClean="0"/>
              <a:t>e</a:t>
            </a:r>
            <a:r>
              <a:rPr lang="fr-FR" dirty="0" smtClean="0"/>
              <a:t> passe par le respect d’un vocabulaire technique et précis</a:t>
            </a:r>
            <a:endParaRPr lang="fr-FR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159547" y="1972578"/>
            <a:ext cx="619268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- La suppression des coordonnées associant figures et commentaires rendrait ceux-ci incompréhensibles</a:t>
            </a:r>
            <a:endParaRPr lang="fr-FR" baseline="30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159547" y="2690163"/>
            <a:ext cx="6209119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- La simplification des termes de présentation (</a:t>
            </a:r>
            <a:r>
              <a:rPr lang="fr-FR" dirty="0" err="1" smtClean="0"/>
              <a:t>ostendit</a:t>
            </a:r>
            <a:r>
              <a:rPr lang="fr-FR" dirty="0" smtClean="0"/>
              <a:t>, </a:t>
            </a:r>
            <a:r>
              <a:rPr lang="fr-FR" dirty="0" err="1" smtClean="0"/>
              <a:t>exhibet</a:t>
            </a:r>
            <a:r>
              <a:rPr lang="fr-FR" dirty="0" smtClean="0"/>
              <a:t>, </a:t>
            </a:r>
            <a:r>
              <a:rPr lang="fr-FR" dirty="0" err="1" smtClean="0"/>
              <a:t>exponit</a:t>
            </a:r>
            <a:r>
              <a:rPr lang="fr-FR" dirty="0" smtClean="0"/>
              <a:t>) par une unique traduction (« montre », </a:t>
            </a:r>
            <a:r>
              <a:rPr lang="fr-FR" dirty="0" err="1" smtClean="0"/>
              <a:t>e.g</a:t>
            </a:r>
            <a:r>
              <a:rPr lang="fr-FR" dirty="0" smtClean="0"/>
              <a:t>.) trahit la volonté de l’auteur d’une variation dans la présentation.</a:t>
            </a:r>
            <a:endParaRPr lang="fr-FR" baseline="30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159547" y="4176931"/>
            <a:ext cx="619268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- Le </a:t>
            </a:r>
            <a:r>
              <a:rPr lang="fr-FR" dirty="0"/>
              <a:t>respect </a:t>
            </a:r>
            <a:r>
              <a:rPr lang="fr-FR" dirty="0" smtClean="0"/>
              <a:t>de la sociabilité du</a:t>
            </a:r>
            <a:r>
              <a:rPr lang="fr-FR" dirty="0"/>
              <a:t> XVIII</a:t>
            </a:r>
            <a:r>
              <a:rPr lang="fr-FR" baseline="30000" dirty="0"/>
              <a:t>e</a:t>
            </a:r>
            <a:r>
              <a:rPr lang="fr-FR" dirty="0"/>
              <a:t> </a:t>
            </a:r>
            <a:r>
              <a:rPr lang="fr-FR" dirty="0" smtClean="0"/>
              <a:t>exige de rendre l’esprit des pièces poétiques liminaires qui rendent hommage à l’auteur </a:t>
            </a:r>
            <a:endParaRPr lang="fr-FR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54252" y="4915921"/>
            <a:ext cx="64807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  <a:r>
              <a:rPr lang="fr-FR" dirty="0" smtClean="0"/>
              <a:t>… mais NON !</a:t>
            </a:r>
            <a:endParaRPr lang="fr-FR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149873" y="5420737"/>
            <a:ext cx="619268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- La mise en rythme et en rimes des pièces poétiques apporte des contraintes nouvelles qui s’ajoutent à la simple opération de transmission du sens !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41721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5556" y="116632"/>
            <a:ext cx="79928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</a:t>
            </a:r>
            <a:r>
              <a:rPr lang="fr-FR" dirty="0" smtClean="0"/>
              <a:t>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 smtClean="0">
                <a:solidFill>
                  <a:srgbClr val="FF0000"/>
                </a:solidFill>
              </a:rPr>
              <a:t>I. La Nature De L’Ouvrage</a:t>
            </a:r>
            <a:endParaRPr lang="fr-FR" i="1" cap="small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tilisateur\Desktop\Documents\JEANJEAN COURS\Projet LIBROS\Projet Service Historique Marine -Céline Le Gall\Corpus photographique ouvrages et ms SHM\Tabulae anatomicae Eustachii, Roma 1728\Tab. Anat. Eustachii (00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140611"/>
            <a:ext cx="3779373" cy="56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35996" y="1140611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91661"/>
              </p:ext>
            </p:extLst>
          </p:nvPr>
        </p:nvGraphicFramePr>
        <p:xfrm>
          <a:off x="4535996" y="1140611"/>
          <a:ext cx="4114800" cy="5683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3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solidFill>
                            <a:srgbClr val="FF0000"/>
                          </a:solidFill>
                          <a:effectLst/>
                        </a:rPr>
                        <a:t>P    L    A    N    C    H    E    S</a:t>
                      </a:r>
                      <a:endParaRPr lang="fr-FR" sz="2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solidFill>
                            <a:schemeClr val="tx1"/>
                          </a:solidFill>
                          <a:effectLst/>
                        </a:rPr>
                        <a:t>A N A T O M I Q U E 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PAR LE TRÈS ILLUSTRE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B A R T H O L O M É 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solidFill>
                            <a:srgbClr val="FF0000"/>
                          </a:solidFill>
                          <a:effectLst/>
                        </a:rPr>
                        <a:t>E    U    S    T    A    C    H    E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Elles ont enfin été tirées des ténèbres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ET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dirty="0" smtClean="0">
                          <a:solidFill>
                            <a:srgbClr val="FF0000"/>
                          </a:solidFill>
                          <a:effectLst/>
                        </a:rPr>
                        <a:t>L E  P A P E  C L E M E N T  </a:t>
                      </a:r>
                      <a:r>
                        <a:rPr lang="fr-FR" sz="1700" dirty="0">
                          <a:solidFill>
                            <a:srgbClr val="FF0000"/>
                          </a:solidFill>
                          <a:effectLst/>
                        </a:rPr>
                        <a:t>XI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Dans sa générosité en a fait don 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i="1" dirty="0">
                          <a:solidFill>
                            <a:schemeClr val="tx1"/>
                          </a:solidFill>
                          <a:effectLst/>
                        </a:rPr>
                        <a:t>REHAUSSÉES D’UNE PRÉFACE ET DE NOTES PAR</a:t>
                      </a:r>
                      <a:endParaRPr lang="fr-FR" sz="10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  <a:effectLst/>
                        </a:rPr>
                        <a:t>G I O V A N </a:t>
                      </a:r>
                      <a:r>
                        <a:rPr lang="fr-FR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  <a:effectLst/>
                        </a:rPr>
                        <a:t> I  M A R I A  L A N C I S I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ARCHIATRE A LA COUR DU PONTIFE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i="1" dirty="0">
                          <a:solidFill>
                            <a:srgbClr val="FF0000"/>
                          </a:solidFill>
                          <a:effectLst/>
                        </a:rPr>
                        <a:t>SECONDE EDITION </a:t>
                      </a:r>
                      <a:r>
                        <a:rPr lang="fr-FR" sz="700" i="1" dirty="0" smtClean="0">
                          <a:solidFill>
                            <a:srgbClr val="FF0000"/>
                          </a:solidFill>
                          <a:effectLst/>
                        </a:rPr>
                        <a:t>ROMAINE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7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effectLst/>
                        </a:rPr>
                        <a:t>R O M E  1728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Aux frais de Laurent et Thomas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effectLst/>
                        </a:rPr>
                        <a:t>Pagliarini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, libraires sous le signe de Pallas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rgbClr val="FF0000"/>
                          </a:solidFill>
                          <a:effectLst/>
                        </a:rPr>
                        <a:t>Bernabo</a:t>
                      </a: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 Roch imprimeur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.   )(   </a:t>
                      </a: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Avec l’autorisation des supérieurs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51" marR="591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Eustachii tabulae Page de ti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4160137"/>
            <a:ext cx="25641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"/>
          <p:cNvSpPr>
            <a:spLocks noChangeShapeType="1"/>
          </p:cNvSpPr>
          <p:nvPr/>
        </p:nvSpPr>
        <p:spPr bwMode="auto">
          <a:xfrm>
            <a:off x="4553931" y="6248369"/>
            <a:ext cx="3996444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2" descr="Eustachii tabulae Page de ti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15" y="1941991"/>
            <a:ext cx="6125761" cy="39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55394" y="762963"/>
            <a:ext cx="702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I. Un ouvrage scientifique qui s’inscrit dans l’histoire de la médecine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8" y="3277291"/>
            <a:ext cx="8334756" cy="14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51929" y="167076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Bartholomée Eustache (1510-1574)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51929" y="251772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Giovanni-Maria </a:t>
            </a:r>
            <a:r>
              <a:rPr lang="fr-FR" dirty="0" err="1" smtClean="0"/>
              <a:t>Lancisi</a:t>
            </a:r>
            <a:r>
              <a:rPr lang="fr-FR" dirty="0" smtClean="0"/>
              <a:t> (1654-1720)</a:t>
            </a:r>
          </a:p>
          <a:p>
            <a:r>
              <a:rPr lang="fr-FR" dirty="0" smtClean="0"/>
              <a:t>-&gt; Edition princeps des </a:t>
            </a:r>
            <a:r>
              <a:rPr lang="fr-FR" i="1" dirty="0" err="1" smtClean="0"/>
              <a:t>Tabulae</a:t>
            </a:r>
            <a:r>
              <a:rPr lang="fr-FR" i="1" dirty="0" smtClean="0"/>
              <a:t> </a:t>
            </a:r>
            <a:r>
              <a:rPr lang="fr-FR" i="1" dirty="0" err="1" smtClean="0"/>
              <a:t>anatomicae</a:t>
            </a:r>
            <a:r>
              <a:rPr lang="fr-FR" i="1" dirty="0" smtClean="0"/>
              <a:t> </a:t>
            </a:r>
            <a:r>
              <a:rPr lang="fr-FR" i="1" dirty="0" err="1" smtClean="0"/>
              <a:t>Eustachii</a:t>
            </a:r>
            <a:r>
              <a:rPr lang="fr-FR" dirty="0" smtClean="0"/>
              <a:t> : Rome 1714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75656" y="384329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Jean-Jacques </a:t>
            </a:r>
            <a:r>
              <a:rPr lang="fr-FR" dirty="0" err="1" smtClean="0"/>
              <a:t>Manget</a:t>
            </a:r>
            <a:r>
              <a:rPr lang="fr-FR" dirty="0" smtClean="0"/>
              <a:t> (1652-1742)</a:t>
            </a:r>
          </a:p>
          <a:p>
            <a:r>
              <a:rPr lang="fr-FR" dirty="0" smtClean="0"/>
              <a:t>-&gt; seconde édition des </a:t>
            </a:r>
            <a:r>
              <a:rPr lang="fr-FR" i="1" dirty="0" err="1" smtClean="0"/>
              <a:t>Tabulae</a:t>
            </a:r>
            <a:r>
              <a:rPr lang="fr-FR" i="1" dirty="0" smtClean="0"/>
              <a:t> </a:t>
            </a:r>
            <a:r>
              <a:rPr lang="fr-FR" i="1" dirty="0" err="1" smtClean="0"/>
              <a:t>anatomicae</a:t>
            </a:r>
            <a:r>
              <a:rPr lang="fr-FR" i="1" dirty="0" smtClean="0"/>
              <a:t> </a:t>
            </a:r>
            <a:r>
              <a:rPr lang="fr-FR" i="1" dirty="0" err="1" smtClean="0"/>
              <a:t>Eustachii</a:t>
            </a:r>
            <a:r>
              <a:rPr lang="fr-FR" dirty="0" smtClean="0"/>
              <a:t> : Genève 1717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75656" y="515719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Giovanni-Maria </a:t>
            </a:r>
            <a:r>
              <a:rPr lang="fr-FR" dirty="0" err="1" smtClean="0"/>
              <a:t>Lancisi</a:t>
            </a:r>
            <a:r>
              <a:rPr lang="fr-FR" dirty="0" smtClean="0"/>
              <a:t> (1654-1720)</a:t>
            </a:r>
          </a:p>
          <a:p>
            <a:r>
              <a:rPr lang="fr-FR" dirty="0" smtClean="0"/>
              <a:t>-&gt; seconde édition romaine (posthume) des </a:t>
            </a:r>
            <a:r>
              <a:rPr lang="fr-FR" i="1" dirty="0" err="1" smtClean="0"/>
              <a:t>Tabulae</a:t>
            </a:r>
            <a:r>
              <a:rPr lang="fr-FR" i="1" dirty="0" smtClean="0"/>
              <a:t> </a:t>
            </a:r>
            <a:r>
              <a:rPr lang="fr-FR" i="1" dirty="0" err="1" smtClean="0"/>
              <a:t>anatomicae</a:t>
            </a:r>
            <a:r>
              <a:rPr lang="fr-FR" i="1" dirty="0" smtClean="0"/>
              <a:t> </a:t>
            </a:r>
            <a:r>
              <a:rPr lang="fr-FR" i="1" dirty="0" err="1" smtClean="0"/>
              <a:t>Eustachii</a:t>
            </a:r>
            <a:r>
              <a:rPr lang="fr-FR" dirty="0" smtClean="0"/>
              <a:t> : Rome 1728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5556" y="116632"/>
            <a:ext cx="79928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>
                <a:solidFill>
                  <a:srgbClr val="FF0000"/>
                </a:solidFill>
              </a:rPr>
              <a:t>I. La Nature De L’Ouvrage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07945" y="762963"/>
            <a:ext cx="745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I. Un ouvrage scientifique qui s’inscrit dans une histoire de la médecine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75556" y="116632"/>
            <a:ext cx="79928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>
                <a:solidFill>
                  <a:srgbClr val="FF0000"/>
                </a:solidFill>
              </a:rPr>
              <a:t>I. La Nature De L’Ouvrage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07945" y="762963"/>
            <a:ext cx="745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I. Un ouvrage scientifique qui s’inscrit dans une histoire de la médecine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2" name="Picture 4" descr="C:\Users\Utilisateur\Desktop\Documents\JEANJEAN COURS\Projet LIBROS\Projet LIBROS+\Tabulae anatomicae Eustachii, Roma 1728\Tab. Anat. Eustachii (009)B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42"/>
          <a:stretch/>
        </p:blipFill>
        <p:spPr bwMode="auto">
          <a:xfrm>
            <a:off x="251520" y="3511820"/>
            <a:ext cx="5516543" cy="20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5368"/>
            <a:ext cx="7269480" cy="224256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864823" y="2027806"/>
            <a:ext cx="5695950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LAURENT ET THOMAS PAGLIARINI</a:t>
            </a:r>
          </a:p>
          <a:p>
            <a:pPr algn="ctr"/>
            <a:r>
              <a:rPr lang="fr-FR" sz="1200" dirty="0" smtClean="0"/>
              <a:t>AU LECTEUR, SALUT</a:t>
            </a:r>
          </a:p>
          <a:p>
            <a:pPr algn="just"/>
            <a:r>
              <a:rPr lang="fr-FR" sz="1400" dirty="0" smtClean="0"/>
              <a:t>Comme J.-J. </a:t>
            </a:r>
            <a:r>
              <a:rPr lang="fr-FR" sz="1400" dirty="0" err="1" smtClean="0"/>
              <a:t>Manget</a:t>
            </a:r>
            <a:r>
              <a:rPr lang="fr-FR" sz="1400" dirty="0" smtClean="0"/>
              <a:t>, avec l’approbation, voire avec l’aide même du célèbre J.-M. </a:t>
            </a:r>
            <a:r>
              <a:rPr lang="fr-FR" sz="1400" dirty="0" err="1" smtClean="0"/>
              <a:t>Lancisi</a:t>
            </a:r>
            <a:r>
              <a:rPr lang="fr-FR" sz="1400" dirty="0" smtClean="0"/>
              <a:t>, a enrichi sa propre édition des </a:t>
            </a:r>
            <a:r>
              <a:rPr lang="fr-FR" sz="1400" b="1" i="1" dirty="0" smtClean="0"/>
              <a:t>Planches</a:t>
            </a:r>
            <a:r>
              <a:rPr lang="fr-FR" sz="1400" b="1" dirty="0" smtClean="0"/>
              <a:t> grâce à plusieurs témoignages d’hommes illustres qui font l’éloge d’Eustache</a:t>
            </a:r>
            <a:r>
              <a:rPr lang="fr-FR" sz="1400" dirty="0" smtClean="0"/>
              <a:t>, nous faisons à notre tour, comme il se doit, grand cas du jugement d’un si grand homme, suivons ses traces et proposons d’abord, en guise de préface, ces éloges eux-mêmes.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3964549"/>
            <a:ext cx="6455664" cy="16116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77" y="4424297"/>
            <a:ext cx="5534025" cy="16668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94" y="4850947"/>
            <a:ext cx="56959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7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75556" y="116632"/>
            <a:ext cx="79928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>
                <a:solidFill>
                  <a:srgbClr val="FF0000"/>
                </a:solidFill>
              </a:rPr>
              <a:t>I. La Nature De L’Ouvrage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07945" y="762963"/>
            <a:ext cx="745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II. Un ouvrage scientifique qui s’inscrit dans la sociabilité des savants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8" y="1082716"/>
            <a:ext cx="5210175" cy="5610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82" y="1082716"/>
            <a:ext cx="5524298" cy="57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8388"/>
            <a:ext cx="3888432" cy="584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2" y="1008388"/>
            <a:ext cx="3822149" cy="574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11960" y="1008388"/>
            <a:ext cx="4611910" cy="830997"/>
          </a:xfrm>
          <a:prstGeom prst="rect">
            <a:avLst/>
          </a:prstGeom>
          <a:solidFill>
            <a:srgbClr val="FEFC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/>
              <a:t>LA </a:t>
            </a:r>
            <a:r>
              <a:rPr lang="fr-FR" sz="1200" b="1" smtClean="0"/>
              <a:t>PLANCHE XV</a:t>
            </a:r>
            <a:endParaRPr lang="fr-FR" sz="1200"/>
          </a:p>
          <a:p>
            <a:pPr algn="just"/>
            <a:r>
              <a:rPr lang="fr-FR" sz="1200" smtClean="0"/>
              <a:t>expose </a:t>
            </a:r>
            <a:r>
              <a:rPr lang="fr-FR" sz="1200"/>
              <a:t>divers aspects d’une part du larynx, de l’artère âpre, des poumons et du diaphragme, d’autre part du cœur et des gros vaisseaux.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23928" y="1838591"/>
            <a:ext cx="5040560" cy="830997"/>
          </a:xfrm>
          <a:prstGeom prst="rect">
            <a:avLst/>
          </a:prstGeom>
          <a:solidFill>
            <a:srgbClr val="FEFCD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200" b="1"/>
              <a:t>LA FIGURE I </a:t>
            </a:r>
            <a:r>
              <a:rPr lang="fr-FR" sz="1200"/>
              <a:t>présente le dessin du larynx en (</a:t>
            </a:r>
            <a:r>
              <a:rPr lang="fr-FR" sz="1200" b="1"/>
              <a:t>4.13</a:t>
            </a:r>
            <a:r>
              <a:rPr lang="fr-FR" sz="1200"/>
              <a:t>), de l’</a:t>
            </a:r>
            <a:r>
              <a:rPr lang="fr-FR" sz="1200" i="1"/>
              <a:t>artère</a:t>
            </a:r>
            <a:r>
              <a:rPr lang="fr-FR" sz="1200"/>
              <a:t> </a:t>
            </a:r>
            <a:r>
              <a:rPr lang="fr-FR" sz="1200" i="1"/>
              <a:t>âpre </a:t>
            </a:r>
            <a:r>
              <a:rPr lang="fr-FR" sz="1200"/>
              <a:t>en (</a:t>
            </a:r>
            <a:r>
              <a:rPr lang="fr-FR" sz="1200" b="1">
                <a:solidFill>
                  <a:schemeClr val="accent1"/>
                </a:solidFill>
              </a:rPr>
              <a:t>7.12</a:t>
            </a:r>
            <a:r>
              <a:rPr lang="fr-FR" sz="1200"/>
              <a:t>), et la face antérieure des poumons en (</a:t>
            </a:r>
            <a:r>
              <a:rPr lang="fr-FR" sz="1200" b="1">
                <a:solidFill>
                  <a:srgbClr val="FF0000"/>
                </a:solidFill>
              </a:rPr>
              <a:t>15</a:t>
            </a:r>
            <a:r>
              <a:rPr lang="fr-FR" sz="1200">
                <a:solidFill>
                  <a:srgbClr val="FF0000"/>
                </a:solidFill>
              </a:rPr>
              <a:t>.6</a:t>
            </a:r>
            <a:r>
              <a:rPr lang="fr-FR" sz="1200"/>
              <a:t>) et (</a:t>
            </a:r>
            <a:r>
              <a:rPr lang="fr-FR" sz="1200" b="1">
                <a:solidFill>
                  <a:srgbClr val="FF0000"/>
                </a:solidFill>
              </a:rPr>
              <a:t>15.16</a:t>
            </a:r>
            <a:r>
              <a:rPr lang="fr-FR" sz="1200"/>
              <a:t>), avec le thymus en (</a:t>
            </a:r>
            <a:r>
              <a:rPr lang="fr-FR" sz="1200" b="1">
                <a:solidFill>
                  <a:srgbClr val="00B050"/>
                </a:solidFill>
              </a:rPr>
              <a:t>11.12</a:t>
            </a:r>
            <a:r>
              <a:rPr lang="fr-FR" sz="1200"/>
              <a:t>), et deux nerfs en (</a:t>
            </a:r>
            <a:r>
              <a:rPr lang="fr-FR" sz="1200" b="1">
                <a:solidFill>
                  <a:srgbClr val="FFC000"/>
                </a:solidFill>
              </a:rPr>
              <a:t>14.11</a:t>
            </a:r>
            <a:r>
              <a:rPr lang="fr-FR" sz="1200"/>
              <a:t>) et (</a:t>
            </a:r>
            <a:r>
              <a:rPr lang="fr-FR" sz="1200" b="1">
                <a:solidFill>
                  <a:srgbClr val="FFC000"/>
                </a:solidFill>
              </a:rPr>
              <a:t>14.13</a:t>
            </a:r>
            <a:r>
              <a:rPr lang="fr-FR" sz="1200"/>
              <a:t>) qui, de part et d'autre du médiastin, s'allongent en direction du diaphragme en (</a:t>
            </a:r>
            <a:r>
              <a:rPr lang="fr-FR" sz="1200" b="1">
                <a:solidFill>
                  <a:srgbClr val="0070C0"/>
                </a:solidFill>
              </a:rPr>
              <a:t>23.12</a:t>
            </a:r>
            <a:r>
              <a:rPr lang="fr-FR" sz="1200"/>
              <a:t>).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95536" y="1467302"/>
            <a:ext cx="8248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220372" y="1237765"/>
            <a:ext cx="0" cy="229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95536" y="1611318"/>
            <a:ext cx="7654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1161005" y="1237765"/>
            <a:ext cx="0" cy="373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95536" y="2125429"/>
            <a:ext cx="38273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683568" y="2125429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403648" y="1237765"/>
            <a:ext cx="0" cy="8876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788948" y="1237765"/>
            <a:ext cx="0" cy="8876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95536" y="1899350"/>
            <a:ext cx="765469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167994" y="1323286"/>
            <a:ext cx="0" cy="57606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395536" y="2043366"/>
            <a:ext cx="72008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1115616" y="2043366"/>
            <a:ext cx="104756" cy="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230625" y="1258409"/>
            <a:ext cx="0" cy="7920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1113991" y="1216778"/>
            <a:ext cx="1625" cy="826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395536" y="2619430"/>
            <a:ext cx="7654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11560" y="34699"/>
            <a:ext cx="79928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>
                <a:solidFill>
                  <a:srgbClr val="FF0000"/>
                </a:solidFill>
              </a:rPr>
              <a:t>I. La Nature De L’Ouvrage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092643" y="694788"/>
            <a:ext cx="745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III. Un ouvrage scientifique descriptif associant images et commentaires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75556" y="116632"/>
            <a:ext cx="79928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</a:t>
            </a:r>
            <a:r>
              <a:rPr lang="fr-FR" dirty="0" smtClean="0"/>
              <a:t>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 smtClean="0">
                <a:solidFill>
                  <a:srgbClr val="FF0000"/>
                </a:solidFill>
              </a:rPr>
              <a:t>II. Quels principes de traduction retenir ?</a:t>
            </a:r>
            <a:endParaRPr lang="fr-FR" i="1" cap="small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4567"/>
            <a:ext cx="3960440" cy="595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12" y="820572"/>
            <a:ext cx="3949796" cy="593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5576" y="1052736"/>
            <a:ext cx="64807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1. Traduire dans le respect des connaissances médicales du </a:t>
            </a:r>
            <a:r>
              <a:rPr lang="fr-FR" dirty="0"/>
              <a:t>XVIII</a:t>
            </a:r>
            <a:r>
              <a:rPr lang="fr-FR" baseline="30000" dirty="0"/>
              <a:t>e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988840"/>
            <a:ext cx="64807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2. Traduire dans le respect de la terminologie médicale du </a:t>
            </a:r>
            <a:r>
              <a:rPr lang="fr-FR" dirty="0"/>
              <a:t>XVIII</a:t>
            </a:r>
            <a:r>
              <a:rPr lang="fr-FR" baseline="30000" dirty="0"/>
              <a:t>e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6772" y="2991190"/>
            <a:ext cx="64807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3. Traduire dans le respect du caractère descriptif </a:t>
            </a:r>
          </a:p>
          <a:p>
            <a:r>
              <a:rPr lang="fr-FR" dirty="0"/>
              <a:t>	</a:t>
            </a:r>
            <a:r>
              <a:rPr lang="fr-FR" dirty="0" smtClean="0"/>
              <a:t>des commentaires anatomiques associé aux planches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6" y="4408470"/>
            <a:ext cx="64807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2. Traduire dans le respect de l’esprit et de la sociabilité du XVIIIe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1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815666"/>
            <a:ext cx="734481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Respecter les connaissances et la </a:t>
            </a:r>
            <a:r>
              <a:rPr lang="fr-FR" dirty="0"/>
              <a:t>terminologie </a:t>
            </a:r>
            <a:r>
              <a:rPr lang="fr-FR" dirty="0" smtClean="0"/>
              <a:t>médicales</a:t>
            </a:r>
            <a:r>
              <a:rPr lang="fr-FR" dirty="0"/>
              <a:t> </a:t>
            </a:r>
            <a:r>
              <a:rPr lang="fr-FR" dirty="0" smtClean="0"/>
              <a:t>du </a:t>
            </a:r>
            <a:r>
              <a:rPr lang="fr-FR" dirty="0"/>
              <a:t>XVIII</a:t>
            </a:r>
            <a:r>
              <a:rPr lang="fr-FR" baseline="30000" dirty="0"/>
              <a:t>e</a:t>
            </a:r>
          </a:p>
        </p:txBody>
      </p:sp>
      <p:pic>
        <p:nvPicPr>
          <p:cNvPr id="1026" name="Picture 2" descr="C:\Users\Utilisateur\Desktop\Documents\JEANJEAN COURS\Projet LIBROS\1. Projet LIBROS+\Traductions en cours\Planche 46 Lycée naval\Tab. Anat. Eustachii (149)B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5431"/>
            <a:ext cx="335217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09251"/>
            <a:ext cx="3721352" cy="559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1835696" y="1953034"/>
            <a:ext cx="3744416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666009" y="3250716"/>
            <a:ext cx="1512168" cy="1455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707905" y="3403116"/>
            <a:ext cx="1116123" cy="16462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1979712" y="3555516"/>
            <a:ext cx="3600400" cy="537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2627784" y="2169058"/>
            <a:ext cx="2016224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3491880" y="2241066"/>
            <a:ext cx="1175374" cy="25202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2411760" y="2673114"/>
            <a:ext cx="2255494" cy="2952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2771800" y="4226247"/>
            <a:ext cx="1895454" cy="169701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2819992" y="4905362"/>
            <a:ext cx="1824016" cy="101789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75556" y="116632"/>
            <a:ext cx="79928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</a:t>
            </a:r>
            <a:r>
              <a:rPr lang="fr-FR" dirty="0" smtClean="0"/>
              <a:t>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 smtClean="0">
                <a:solidFill>
                  <a:srgbClr val="FF0000"/>
                </a:solidFill>
              </a:rPr>
              <a:t>II. Quels principes de traduction retenir ?</a:t>
            </a:r>
            <a:endParaRPr lang="fr-FR" i="1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85" y="3329330"/>
            <a:ext cx="6486525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4" y="1196752"/>
            <a:ext cx="2060541" cy="255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Ellipse 2047"/>
          <p:cNvSpPr/>
          <p:nvPr/>
        </p:nvSpPr>
        <p:spPr>
          <a:xfrm>
            <a:off x="4738449" y="3646730"/>
            <a:ext cx="86699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010257" y="3807712"/>
            <a:ext cx="3600400" cy="38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7" y="5162873"/>
            <a:ext cx="4306360" cy="12241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ZoneTexte 2048"/>
          <p:cNvSpPr txBox="1"/>
          <p:nvPr/>
        </p:nvSpPr>
        <p:spPr>
          <a:xfrm>
            <a:off x="518570" y="637339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/>
              <a:t>De ossium Examine</a:t>
            </a:r>
            <a:r>
              <a:rPr lang="fr-FR" sz="1400"/>
              <a:t>, p. 174</a:t>
            </a:r>
          </a:p>
        </p:txBody>
      </p:sp>
      <p:sp>
        <p:nvSpPr>
          <p:cNvPr id="42" name="Ellipse 41"/>
          <p:cNvSpPr/>
          <p:nvPr/>
        </p:nvSpPr>
        <p:spPr>
          <a:xfrm>
            <a:off x="2578209" y="3841987"/>
            <a:ext cx="6077861" cy="541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485281" y="5666929"/>
            <a:ext cx="4477640" cy="541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4" name="Connecteur droit 2053"/>
          <p:cNvCxnSpPr/>
          <p:nvPr/>
        </p:nvCxnSpPr>
        <p:spPr>
          <a:xfrm>
            <a:off x="6178609" y="3792379"/>
            <a:ext cx="23042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721655" y="3944779"/>
            <a:ext cx="15127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254874" y="6098977"/>
            <a:ext cx="13389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547759" y="6251377"/>
            <a:ext cx="242589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ZoneTexte 2060"/>
          <p:cNvSpPr txBox="1"/>
          <p:nvPr/>
        </p:nvSpPr>
        <p:spPr>
          <a:xfrm>
            <a:off x="3254874" y="1412776"/>
            <a:ext cx="5349574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fr-FR" dirty="0" smtClean="0"/>
              <a:t>I. Le recours aux traités médicaux d’Eustache (1564)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75556" y="812069"/>
            <a:ext cx="79928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Respecter les connaissances et la terminologie médicales du XVIII</a:t>
            </a:r>
            <a:r>
              <a:rPr lang="fr-FR" baseline="30000" dirty="0"/>
              <a:t>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75556" y="116632"/>
            <a:ext cx="799288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i="1" dirty="0" err="1"/>
              <a:t>Tabulae</a:t>
            </a:r>
            <a:r>
              <a:rPr lang="fr-FR" i="1" dirty="0"/>
              <a:t> </a:t>
            </a:r>
            <a:r>
              <a:rPr lang="fr-FR" i="1" dirty="0" err="1"/>
              <a:t>anatomicae</a:t>
            </a:r>
            <a:r>
              <a:rPr lang="fr-FR" i="1" dirty="0"/>
              <a:t> </a:t>
            </a:r>
            <a:r>
              <a:rPr lang="fr-FR" i="1" dirty="0" err="1" smtClean="0"/>
              <a:t>Eustachii</a:t>
            </a:r>
            <a:r>
              <a:rPr lang="fr-FR" i="1" dirty="0" smtClean="0"/>
              <a:t> </a:t>
            </a:r>
            <a:r>
              <a:rPr lang="fr-FR" dirty="0" smtClean="0"/>
              <a:t>éditées par </a:t>
            </a:r>
            <a:r>
              <a:rPr lang="fr-FR" dirty="0"/>
              <a:t>Giovanni-Maria </a:t>
            </a:r>
            <a:r>
              <a:rPr lang="fr-FR" dirty="0" err="1"/>
              <a:t>Lancisi</a:t>
            </a:r>
            <a:r>
              <a:rPr lang="fr-FR" dirty="0"/>
              <a:t> </a:t>
            </a:r>
            <a:r>
              <a:rPr lang="fr-FR" dirty="0" smtClean="0"/>
              <a:t> en 1714 :</a:t>
            </a:r>
          </a:p>
          <a:p>
            <a:pPr algn="ctr"/>
            <a:r>
              <a:rPr lang="fr-FR" i="1" cap="small" dirty="0" smtClean="0">
                <a:solidFill>
                  <a:srgbClr val="FF0000"/>
                </a:solidFill>
              </a:rPr>
              <a:t>II. Quels principes de traduction retenir ?</a:t>
            </a:r>
            <a:endParaRPr lang="fr-FR" i="1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2048" grpId="1" animBg="1"/>
      <p:bldP spid="38" grpId="0" animBg="1"/>
      <p:bldP spid="38" grpId="1" animBg="1"/>
      <p:bldP spid="2049" grpId="0"/>
      <p:bldP spid="42" grpId="0" animBg="1"/>
      <p:bldP spid="42" grpId="1" animBg="1"/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1305</Words>
  <Application>Microsoft Office PowerPoint</Application>
  <PresentationFormat>Affichage à l'écran (4:3)</PresentationFormat>
  <Paragraphs>386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B J</cp:lastModifiedBy>
  <cp:revision>86</cp:revision>
  <dcterms:created xsi:type="dcterms:W3CDTF">2015-04-28T08:02:25Z</dcterms:created>
  <dcterms:modified xsi:type="dcterms:W3CDTF">2022-03-25T16:30:12Z</dcterms:modified>
</cp:coreProperties>
</file>